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10287000" cx="18288000"/>
  <p:notesSz cx="18288000" cy="10287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8850B09-AE62-4B88-8484-B7A47C776EF8}">
  <a:tblStyle styleId="{B8850B09-AE62-4B88-8484-B7A47C776EF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jp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1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2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2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3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b3a4c81830_0_47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3b3a4c81830_0_47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5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6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b3a4c81830_0_77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3b3a4c81830_0_77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b3a4c81830_0_95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3b3a4c81830_0_95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b3a4c81830_0_89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3b3a4c81830_0_89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7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b3db5b8acd_0_36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3b3db5b8acd_0_36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1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b3db5b8acd_0_27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3b3db5b8acd_0_27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b3db5b8acd_0_14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3b3db5b8acd_0_14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2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32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3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33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4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5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6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6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7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7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5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0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0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1:notes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1:notes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b3a4c81830_0_30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b3a4c81830_0_30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/>
          <p:nvPr>
            <p:ph type="title"/>
          </p:nvPr>
        </p:nvSpPr>
        <p:spPr>
          <a:xfrm>
            <a:off x="886897" y="1365761"/>
            <a:ext cx="13483590" cy="2132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body"/>
          </p:nvPr>
        </p:nvSpPr>
        <p:spPr>
          <a:xfrm>
            <a:off x="856737" y="3301862"/>
            <a:ext cx="7877809" cy="534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886897" y="1365761"/>
            <a:ext cx="13483590" cy="2132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ctrTitle"/>
          </p:nvPr>
        </p:nvSpPr>
        <p:spPr>
          <a:xfrm>
            <a:off x="886897" y="1829963"/>
            <a:ext cx="11174730" cy="9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" type="subTitle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886897" y="1365761"/>
            <a:ext cx="13483590" cy="2132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7.png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5.xml"/><Relationship Id="rId9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3687474" y="574936"/>
            <a:ext cx="3682999" cy="76199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0" y="9574139"/>
            <a:ext cx="8815705" cy="713105"/>
          </a:xfrm>
          <a:custGeom>
            <a:rect b="b" l="l" r="r" t="t"/>
            <a:pathLst>
              <a:path extrusionOk="0" h="713104" w="8815705">
                <a:moveTo>
                  <a:pt x="8815609" y="712860"/>
                </a:moveTo>
                <a:lnTo>
                  <a:pt x="0" y="712860"/>
                </a:lnTo>
                <a:lnTo>
                  <a:pt x="0" y="0"/>
                </a:lnTo>
                <a:lnTo>
                  <a:pt x="8501149" y="0"/>
                </a:lnTo>
                <a:lnTo>
                  <a:pt x="8550638" y="3917"/>
                </a:lnTo>
                <a:lnTo>
                  <a:pt x="8598463" y="15436"/>
                </a:lnTo>
                <a:lnTo>
                  <a:pt x="8643780" y="34207"/>
                </a:lnTo>
                <a:lnTo>
                  <a:pt x="8685744" y="59880"/>
                </a:lnTo>
                <a:lnTo>
                  <a:pt x="8723509" y="92104"/>
                </a:lnTo>
                <a:lnTo>
                  <a:pt x="8755733" y="129869"/>
                </a:lnTo>
                <a:lnTo>
                  <a:pt x="8781404" y="171832"/>
                </a:lnTo>
                <a:lnTo>
                  <a:pt x="8800174" y="217148"/>
                </a:lnTo>
                <a:lnTo>
                  <a:pt x="8811692" y="264974"/>
                </a:lnTo>
                <a:lnTo>
                  <a:pt x="8815609" y="314465"/>
                </a:lnTo>
                <a:lnTo>
                  <a:pt x="8815609" y="712860"/>
                </a:lnTo>
                <a:close/>
              </a:path>
            </a:pathLst>
          </a:custGeom>
          <a:solidFill>
            <a:srgbClr val="0F7AC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" name="Google Shape;8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28700" y="9801213"/>
            <a:ext cx="7341002" cy="302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9597" y="665780"/>
            <a:ext cx="938523" cy="580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81459" y="589472"/>
            <a:ext cx="654592" cy="654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995303" y="447951"/>
            <a:ext cx="939599" cy="79611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/>
          <p:nvPr>
            <p:ph type="title"/>
          </p:nvPr>
        </p:nvSpPr>
        <p:spPr>
          <a:xfrm>
            <a:off x="886897" y="1365761"/>
            <a:ext cx="13483590" cy="2132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6000" u="none" cap="none" strike="noStrike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856737" y="3301862"/>
            <a:ext cx="7877809" cy="5343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" name="Google Shape;15;p1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" name="Google Shape;16;p1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12700">
              <a:lnSpc>
                <a:spcPct val="100000"/>
              </a:lnSpc>
              <a:spcBef>
                <a:spcPts val="0"/>
              </a:spcBef>
              <a:buNone/>
              <a:defRPr b="0" i="0" sz="1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6"/>
    <p:sldLayoutId id="2147483649" r:id="rId7"/>
    <p:sldLayoutId id="2147483650" r:id="rId8"/>
    <p:sldLayoutId id="2147483651" r:id="rId9"/>
    <p:sldLayoutId id="2147483652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9" Type="http://schemas.openxmlformats.org/officeDocument/2006/relationships/image" Target="../media/image13.png"/><Relationship Id="rId5" Type="http://schemas.openxmlformats.org/officeDocument/2006/relationships/image" Target="../media/image4.png"/><Relationship Id="rId6" Type="http://schemas.openxmlformats.org/officeDocument/2006/relationships/image" Target="../media/image3.png"/><Relationship Id="rId7" Type="http://schemas.openxmlformats.org/officeDocument/2006/relationships/image" Target="../media/image5.png"/><Relationship Id="rId8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3.png"/><Relationship Id="rId4" Type="http://schemas.openxmlformats.org/officeDocument/2006/relationships/image" Target="../media/image19.png"/><Relationship Id="rId5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Relationship Id="rId4" Type="http://schemas.openxmlformats.org/officeDocument/2006/relationships/image" Target="../media/image4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Relationship Id="rId4" Type="http://schemas.openxmlformats.org/officeDocument/2006/relationships/image" Target="../media/image28.png"/><Relationship Id="rId5" Type="http://schemas.openxmlformats.org/officeDocument/2006/relationships/image" Target="../media/image3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3.png"/><Relationship Id="rId4" Type="http://schemas.openxmlformats.org/officeDocument/2006/relationships/image" Target="../media/image4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1.png"/><Relationship Id="rId4" Type="http://schemas.openxmlformats.org/officeDocument/2006/relationships/image" Target="../media/image46.png"/><Relationship Id="rId5" Type="http://schemas.openxmlformats.org/officeDocument/2006/relationships/image" Target="../media/image32.jpg"/><Relationship Id="rId6" Type="http://schemas.openxmlformats.org/officeDocument/2006/relationships/image" Target="../media/image35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1.png"/><Relationship Id="rId4" Type="http://schemas.openxmlformats.org/officeDocument/2006/relationships/image" Target="../media/image46.png"/><Relationship Id="rId5" Type="http://schemas.openxmlformats.org/officeDocument/2006/relationships/image" Target="../media/image32.jpg"/><Relationship Id="rId6" Type="http://schemas.openxmlformats.org/officeDocument/2006/relationships/image" Target="../media/image35.jpg"/><Relationship Id="rId7" Type="http://schemas.openxmlformats.org/officeDocument/2006/relationships/hyperlink" Target="https://youtu.be/2Jsy0hftis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4.png"/><Relationship Id="rId4" Type="http://schemas.openxmlformats.org/officeDocument/2006/relationships/image" Target="../media/image23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5310377" y="5701925"/>
            <a:ext cx="6356552" cy="963295"/>
          </a:xfrm>
          <a:custGeom>
            <a:rect b="b" l="l" r="r" t="t"/>
            <a:pathLst>
              <a:path extrusionOk="0" h="963295" w="8097519">
                <a:moveTo>
                  <a:pt x="7734172" y="962977"/>
                </a:moveTo>
                <a:lnTo>
                  <a:pt x="363033" y="962977"/>
                </a:lnTo>
                <a:lnTo>
                  <a:pt x="313771" y="959663"/>
                </a:lnTo>
                <a:lnTo>
                  <a:pt x="266524" y="950009"/>
                </a:lnTo>
                <a:lnTo>
                  <a:pt x="221723" y="934449"/>
                </a:lnTo>
                <a:lnTo>
                  <a:pt x="179802" y="913413"/>
                </a:lnTo>
                <a:lnTo>
                  <a:pt x="141193" y="887335"/>
                </a:lnTo>
                <a:lnTo>
                  <a:pt x="106329" y="856648"/>
                </a:lnTo>
                <a:lnTo>
                  <a:pt x="75642" y="821783"/>
                </a:lnTo>
                <a:lnTo>
                  <a:pt x="49564" y="783175"/>
                </a:lnTo>
                <a:lnTo>
                  <a:pt x="28528" y="741254"/>
                </a:lnTo>
                <a:lnTo>
                  <a:pt x="12967" y="696453"/>
                </a:lnTo>
                <a:lnTo>
                  <a:pt x="3314" y="649206"/>
                </a:lnTo>
                <a:lnTo>
                  <a:pt x="0" y="599944"/>
                </a:lnTo>
                <a:lnTo>
                  <a:pt x="0" y="363033"/>
                </a:lnTo>
                <a:lnTo>
                  <a:pt x="3314" y="313771"/>
                </a:lnTo>
                <a:lnTo>
                  <a:pt x="12967" y="266524"/>
                </a:lnTo>
                <a:lnTo>
                  <a:pt x="28528" y="221723"/>
                </a:lnTo>
                <a:lnTo>
                  <a:pt x="49564" y="179802"/>
                </a:lnTo>
                <a:lnTo>
                  <a:pt x="75642" y="141193"/>
                </a:lnTo>
                <a:lnTo>
                  <a:pt x="106329" y="106329"/>
                </a:lnTo>
                <a:lnTo>
                  <a:pt x="141193" y="75642"/>
                </a:lnTo>
                <a:lnTo>
                  <a:pt x="179802" y="49564"/>
                </a:lnTo>
                <a:lnTo>
                  <a:pt x="221723" y="28528"/>
                </a:lnTo>
                <a:lnTo>
                  <a:pt x="266524" y="12967"/>
                </a:lnTo>
                <a:lnTo>
                  <a:pt x="313771" y="3314"/>
                </a:lnTo>
                <a:lnTo>
                  <a:pt x="363033" y="0"/>
                </a:lnTo>
                <a:lnTo>
                  <a:pt x="7734172" y="0"/>
                </a:lnTo>
                <a:lnTo>
                  <a:pt x="7783433" y="3314"/>
                </a:lnTo>
                <a:lnTo>
                  <a:pt x="7830680" y="12967"/>
                </a:lnTo>
                <a:lnTo>
                  <a:pt x="7875481" y="28528"/>
                </a:lnTo>
                <a:lnTo>
                  <a:pt x="7917401" y="49564"/>
                </a:lnTo>
                <a:lnTo>
                  <a:pt x="7956010" y="75642"/>
                </a:lnTo>
                <a:lnTo>
                  <a:pt x="7990874" y="106329"/>
                </a:lnTo>
                <a:lnTo>
                  <a:pt x="8021562" y="141193"/>
                </a:lnTo>
                <a:lnTo>
                  <a:pt x="8047639" y="179802"/>
                </a:lnTo>
                <a:lnTo>
                  <a:pt x="8068675" y="221723"/>
                </a:lnTo>
                <a:lnTo>
                  <a:pt x="8084236" y="266524"/>
                </a:lnTo>
                <a:lnTo>
                  <a:pt x="8093889" y="313771"/>
                </a:lnTo>
                <a:lnTo>
                  <a:pt x="8097203" y="363033"/>
                </a:lnTo>
                <a:lnTo>
                  <a:pt x="8097203" y="599944"/>
                </a:lnTo>
                <a:lnTo>
                  <a:pt x="8093889" y="649206"/>
                </a:lnTo>
                <a:lnTo>
                  <a:pt x="8084236" y="696453"/>
                </a:lnTo>
                <a:lnTo>
                  <a:pt x="8068675" y="741254"/>
                </a:lnTo>
                <a:lnTo>
                  <a:pt x="8047639" y="783175"/>
                </a:lnTo>
                <a:lnTo>
                  <a:pt x="8021562" y="821783"/>
                </a:lnTo>
                <a:lnTo>
                  <a:pt x="7990874" y="856648"/>
                </a:lnTo>
                <a:lnTo>
                  <a:pt x="7956010" y="887335"/>
                </a:lnTo>
                <a:lnTo>
                  <a:pt x="7917401" y="913413"/>
                </a:lnTo>
                <a:lnTo>
                  <a:pt x="7875481" y="934449"/>
                </a:lnTo>
                <a:lnTo>
                  <a:pt x="7830680" y="950009"/>
                </a:lnTo>
                <a:lnTo>
                  <a:pt x="7783433" y="959663"/>
                </a:lnTo>
                <a:lnTo>
                  <a:pt x="7734172" y="962977"/>
                </a:lnTo>
                <a:close/>
              </a:path>
            </a:pathLst>
          </a:custGeom>
          <a:solidFill>
            <a:srgbClr val="FCB914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50" name="Google Shape;5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8700" y="9801213"/>
            <a:ext cx="7341002" cy="302816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637144" y="574936"/>
            <a:ext cx="3682999" cy="76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9597" y="665780"/>
            <a:ext cx="938523" cy="580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181459" y="589472"/>
            <a:ext cx="654592" cy="654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995303" y="447951"/>
            <a:ext cx="939599" cy="79611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7"/>
          <p:cNvSpPr txBox="1"/>
          <p:nvPr/>
        </p:nvSpPr>
        <p:spPr>
          <a:xfrm>
            <a:off x="4893650" y="3417650"/>
            <a:ext cx="11492400" cy="21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9587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805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Sistem Realitas X pada Platform visionOS untuk Panduan Osteotomi Fibula pada Studi Kasus Bedah Rekonstruksi Mandibula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56" name="Google Shape;56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295996" y="2756381"/>
            <a:ext cx="2501316" cy="253999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7"/>
          <p:cNvSpPr txBox="1"/>
          <p:nvPr>
            <p:ph type="title"/>
          </p:nvPr>
        </p:nvSpPr>
        <p:spPr>
          <a:xfrm>
            <a:off x="4893650" y="2756375"/>
            <a:ext cx="5732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Tugas Akhir - EF234801</a:t>
            </a:r>
            <a:endParaRPr sz="3200"/>
          </a:p>
        </p:txBody>
      </p:sp>
      <p:sp>
        <p:nvSpPr>
          <p:cNvPr id="58" name="Google Shape;58;p7"/>
          <p:cNvSpPr txBox="1"/>
          <p:nvPr/>
        </p:nvSpPr>
        <p:spPr>
          <a:xfrm>
            <a:off x="4893650" y="7070750"/>
            <a:ext cx="11302500" cy="10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397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Dosen Pembimbing: Hadziq Fabroyir, S.Kom., Ph.D. Dosen Ko-Pembimbing: Djoko Kuswanto, S.T., M.Biotech.</a:t>
            </a:r>
            <a:endParaRPr sz="2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59" name="Google Shape;59;p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342152" y="5665775"/>
            <a:ext cx="2409024" cy="2386699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7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" name="Google Shape;61;p7"/>
          <p:cNvSpPr txBox="1"/>
          <p:nvPr>
            <p:ph type="title"/>
          </p:nvPr>
        </p:nvSpPr>
        <p:spPr>
          <a:xfrm>
            <a:off x="5674725" y="5930813"/>
            <a:ext cx="5732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200"/>
              <a:t>Yosua Hares - 5025221270</a:t>
            </a:r>
            <a:endParaRPr i="1" sz="3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6"/>
          <p:cNvSpPr txBox="1"/>
          <p:nvPr>
            <p:ph type="title"/>
          </p:nvPr>
        </p:nvSpPr>
        <p:spPr>
          <a:xfrm>
            <a:off x="886897" y="1365761"/>
            <a:ext cx="13483500" cy="21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3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Implementasi</a:t>
            </a:r>
            <a:endParaRPr sz="7200"/>
          </a:p>
          <a:p>
            <a:pPr indent="0" lvl="0" marL="98425" rtl="0" algn="l">
              <a:lnSpc>
                <a:spcPct val="100000"/>
              </a:lnSpc>
              <a:spcBef>
                <a:spcPts val="1265"/>
              </a:spcBef>
              <a:spcAft>
                <a:spcPts val="0"/>
              </a:spcAft>
              <a:buNone/>
            </a:pPr>
            <a:r>
              <a:rPr lang="en-US" sz="3200"/>
              <a:t>Aplikasi visionOS</a:t>
            </a:r>
            <a:endParaRPr sz="3200"/>
          </a:p>
        </p:txBody>
      </p:sp>
      <p:pic>
        <p:nvPicPr>
          <p:cNvPr id="142" name="Google Shape;14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43375" y="4781550"/>
            <a:ext cx="2019299" cy="2019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41824" y="4252776"/>
            <a:ext cx="2019299" cy="264754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6"/>
          <p:cNvSpPr txBox="1"/>
          <p:nvPr/>
        </p:nvSpPr>
        <p:spPr>
          <a:xfrm>
            <a:off x="5366166" y="7194500"/>
            <a:ext cx="1798800" cy="8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Unity</a:t>
            </a:r>
            <a:endParaRPr sz="28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PolySpatial</a:t>
            </a:r>
            <a:endParaRPr sz="2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5" name="Google Shape;145;p16"/>
          <p:cNvSpPr txBox="1"/>
          <p:nvPr/>
        </p:nvSpPr>
        <p:spPr>
          <a:xfrm>
            <a:off x="8646010" y="7194501"/>
            <a:ext cx="12147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SwiftUI</a:t>
            </a:r>
            <a:endParaRPr sz="2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6" name="Google Shape;146;p16"/>
          <p:cNvSpPr txBox="1"/>
          <p:nvPr/>
        </p:nvSpPr>
        <p:spPr>
          <a:xfrm>
            <a:off x="11707311" y="7194501"/>
            <a:ext cx="9393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11550863" y="7194501"/>
            <a:ext cx="16014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RealityKit</a:t>
            </a:r>
            <a:endParaRPr sz="2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8" name="Google Shape;148;p16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9" name="Google Shape;149;p16" title="Unity-logo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6875" y="4823538"/>
            <a:ext cx="2677376" cy="1506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ctrTitle"/>
          </p:nvPr>
        </p:nvSpPr>
        <p:spPr>
          <a:xfrm>
            <a:off x="886897" y="1829963"/>
            <a:ext cx="111747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Antarmuka Awal</a:t>
            </a:r>
            <a:endParaRPr/>
          </a:p>
        </p:txBody>
      </p:sp>
      <p:sp>
        <p:nvSpPr>
          <p:cNvPr id="155" name="Google Shape;155;p17"/>
          <p:cNvSpPr txBox="1"/>
          <p:nvPr/>
        </p:nvSpPr>
        <p:spPr>
          <a:xfrm>
            <a:off x="972625" y="2984744"/>
            <a:ext cx="3315335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Aplikasi visionOS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6" name="Google Shape;156;p17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3700" y="3217550"/>
            <a:ext cx="9758001" cy="5984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3" name="Google Shape;163;p18"/>
          <p:cNvPicPr preferRelativeResize="0"/>
          <p:nvPr/>
        </p:nvPicPr>
        <p:blipFill rotWithShape="1">
          <a:blip r:embed="rId3">
            <a:alphaModFix/>
          </a:blip>
          <a:srcRect b="0" l="11441" r="0" t="0"/>
          <a:stretch/>
        </p:blipFill>
        <p:spPr>
          <a:xfrm>
            <a:off x="4465475" y="3148200"/>
            <a:ext cx="9741450" cy="618758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8"/>
          <p:cNvSpPr txBox="1"/>
          <p:nvPr>
            <p:ph type="ctrTitle"/>
          </p:nvPr>
        </p:nvSpPr>
        <p:spPr>
          <a:xfrm>
            <a:off x="886901" y="1829975"/>
            <a:ext cx="134169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Antarmuka Pemilihan Sisi Model</a:t>
            </a:r>
            <a:endParaRPr/>
          </a:p>
        </p:txBody>
      </p:sp>
      <p:sp>
        <p:nvSpPr>
          <p:cNvPr id="165" name="Google Shape;165;p18"/>
          <p:cNvSpPr txBox="1"/>
          <p:nvPr/>
        </p:nvSpPr>
        <p:spPr>
          <a:xfrm>
            <a:off x="972625" y="2984744"/>
            <a:ext cx="33153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Aplikasi visionOS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idx="12" type="sldNum"/>
          </p:nvPr>
        </p:nvSpPr>
        <p:spPr>
          <a:xfrm>
            <a:off x="17723804" y="9707277"/>
            <a:ext cx="2361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1" name="Google Shape;171;p19"/>
          <p:cNvSpPr txBox="1"/>
          <p:nvPr>
            <p:ph type="ctrTitle"/>
          </p:nvPr>
        </p:nvSpPr>
        <p:spPr>
          <a:xfrm>
            <a:off x="886901" y="1829975"/>
            <a:ext cx="134169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Antarmuka Pemilihan Sisi Model</a:t>
            </a:r>
            <a:endParaRPr/>
          </a:p>
        </p:txBody>
      </p:sp>
      <p:sp>
        <p:nvSpPr>
          <p:cNvPr id="172" name="Google Shape;172;p19"/>
          <p:cNvSpPr txBox="1"/>
          <p:nvPr/>
        </p:nvSpPr>
        <p:spPr>
          <a:xfrm>
            <a:off x="972625" y="2984750"/>
            <a:ext cx="96018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Aplikasi visionOS - Pemotongan belah sisi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73" name="Google Shape;173;p19" title="alurpemotongan.excalidra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638" y="3917475"/>
            <a:ext cx="16836726" cy="378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ctrTitle"/>
          </p:nvPr>
        </p:nvSpPr>
        <p:spPr>
          <a:xfrm>
            <a:off x="886901" y="1829975"/>
            <a:ext cx="139299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Immersive space sesi Perencanaan</a:t>
            </a:r>
            <a:endParaRPr/>
          </a:p>
        </p:txBody>
      </p:sp>
      <p:sp>
        <p:nvSpPr>
          <p:cNvPr id="179" name="Google Shape;179;p20"/>
          <p:cNvSpPr txBox="1"/>
          <p:nvPr/>
        </p:nvSpPr>
        <p:spPr>
          <a:xfrm>
            <a:off x="972625" y="2984744"/>
            <a:ext cx="3315335" cy="513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Aplikasi visionOS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0" name="Google Shape;180;p20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1" name="Google Shape;181;p20" title="Simulator Screenshot - vision os new - 2025-12-26 at 19.33.2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625" y="3602825"/>
            <a:ext cx="7210675" cy="540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0" title="aluraplikasi.excalidraw-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29837" y="3497825"/>
            <a:ext cx="7931464" cy="499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ctrTitle"/>
          </p:nvPr>
        </p:nvSpPr>
        <p:spPr>
          <a:xfrm>
            <a:off x="886900" y="1829975"/>
            <a:ext cx="125769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Immersive space sesi Perencanaan</a:t>
            </a:r>
            <a:endParaRPr/>
          </a:p>
        </p:txBody>
      </p:sp>
      <p:sp>
        <p:nvSpPr>
          <p:cNvPr id="188" name="Google Shape;188;p21"/>
          <p:cNvSpPr txBox="1"/>
          <p:nvPr/>
        </p:nvSpPr>
        <p:spPr>
          <a:xfrm>
            <a:off x="972625" y="2984750"/>
            <a:ext cx="70593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Aplikasi visionOS - Spawn Plane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9" name="Google Shape;189;p21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0" name="Google Shape;190;p21" title="aluraplikasispawn.excalidra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738" y="4084875"/>
            <a:ext cx="14934523" cy="377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ctrTitle"/>
          </p:nvPr>
        </p:nvSpPr>
        <p:spPr>
          <a:xfrm>
            <a:off x="886900" y="1829975"/>
            <a:ext cx="125769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Hasil Spawn Plane dengan Ruler</a:t>
            </a:r>
            <a:endParaRPr/>
          </a:p>
        </p:txBody>
      </p:sp>
      <p:sp>
        <p:nvSpPr>
          <p:cNvPr id="196" name="Google Shape;196;p22"/>
          <p:cNvSpPr txBox="1"/>
          <p:nvPr/>
        </p:nvSpPr>
        <p:spPr>
          <a:xfrm>
            <a:off x="972625" y="2984750"/>
            <a:ext cx="70593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Aplikasi visionOS 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7" name="Google Shape;197;p22"/>
          <p:cNvSpPr txBox="1"/>
          <p:nvPr>
            <p:ph idx="12" type="sldNum"/>
          </p:nvPr>
        </p:nvSpPr>
        <p:spPr>
          <a:xfrm>
            <a:off x="17723804" y="9707277"/>
            <a:ext cx="2361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8" name="Google Shape;198;p22" title="Simulator Screenshot - vision os new - 2025-12-25 at 00.52.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9750" y="2909897"/>
            <a:ext cx="8560712" cy="6416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ctrTitle"/>
          </p:nvPr>
        </p:nvSpPr>
        <p:spPr>
          <a:xfrm>
            <a:off x="886900" y="1829975"/>
            <a:ext cx="125769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Immersive space sesi Perencanaan</a:t>
            </a:r>
            <a:endParaRPr/>
          </a:p>
        </p:txBody>
      </p:sp>
      <p:sp>
        <p:nvSpPr>
          <p:cNvPr id="204" name="Google Shape;204;p23"/>
          <p:cNvSpPr txBox="1"/>
          <p:nvPr/>
        </p:nvSpPr>
        <p:spPr>
          <a:xfrm>
            <a:off x="972625" y="2984750"/>
            <a:ext cx="97554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Aplikasi visionOS - Pemotongan Objek Utama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5" name="Google Shape;205;p23"/>
          <p:cNvSpPr txBox="1"/>
          <p:nvPr>
            <p:ph idx="12" type="sldNum"/>
          </p:nvPr>
        </p:nvSpPr>
        <p:spPr>
          <a:xfrm>
            <a:off x="17723804" y="9707277"/>
            <a:ext cx="2361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6" name="Google Shape;206;p23" title="aluraplikasipotong.excalidra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2925" y="3914800"/>
            <a:ext cx="16142152" cy="342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ctrTitle"/>
          </p:nvPr>
        </p:nvSpPr>
        <p:spPr>
          <a:xfrm>
            <a:off x="886900" y="1829975"/>
            <a:ext cx="153726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Hasil Pemotongan dengan Plane</a:t>
            </a:r>
            <a:endParaRPr/>
          </a:p>
        </p:txBody>
      </p:sp>
      <p:sp>
        <p:nvSpPr>
          <p:cNvPr id="212" name="Google Shape;212;p24"/>
          <p:cNvSpPr txBox="1"/>
          <p:nvPr/>
        </p:nvSpPr>
        <p:spPr>
          <a:xfrm>
            <a:off x="972625" y="2984750"/>
            <a:ext cx="70593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Aplikasi visionOS 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3" name="Google Shape;213;p24"/>
          <p:cNvSpPr txBox="1"/>
          <p:nvPr>
            <p:ph idx="12" type="sldNum"/>
          </p:nvPr>
        </p:nvSpPr>
        <p:spPr>
          <a:xfrm>
            <a:off x="17723804" y="9707277"/>
            <a:ext cx="2361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4" name="Google Shape;214;p24" title="Simulator Screenshot - vision os new - 2025-12-28 at 20.54.24.png"/>
          <p:cNvPicPr preferRelativeResize="0"/>
          <p:nvPr/>
        </p:nvPicPr>
        <p:blipFill rotWithShape="1">
          <a:blip r:embed="rId3">
            <a:alphaModFix/>
          </a:blip>
          <a:srcRect b="32766" l="50734" r="21591" t="37731"/>
          <a:stretch/>
        </p:blipFill>
        <p:spPr>
          <a:xfrm>
            <a:off x="2600525" y="3622150"/>
            <a:ext cx="4776264" cy="381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4" title="Simulator Screenshot - vision os new - 2025-12-28 at 20.54.35.png"/>
          <p:cNvPicPr preferRelativeResize="0"/>
          <p:nvPr/>
        </p:nvPicPr>
        <p:blipFill rotWithShape="1">
          <a:blip r:embed="rId4">
            <a:alphaModFix/>
          </a:blip>
          <a:srcRect b="28301" l="54990" r="3248" t="37389"/>
          <a:stretch/>
        </p:blipFill>
        <p:spPr>
          <a:xfrm>
            <a:off x="9914675" y="5886200"/>
            <a:ext cx="5134828" cy="3161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4" title="Simulator Screenshot - vision os new - 2025-12-28 at 20.54.40.png"/>
          <p:cNvPicPr preferRelativeResize="0"/>
          <p:nvPr/>
        </p:nvPicPr>
        <p:blipFill rotWithShape="1">
          <a:blip r:embed="rId5">
            <a:alphaModFix/>
          </a:blip>
          <a:srcRect b="37029" l="49337" r="12681" t="34687"/>
          <a:stretch/>
        </p:blipFill>
        <p:spPr>
          <a:xfrm>
            <a:off x="9914663" y="2766275"/>
            <a:ext cx="5212774" cy="29094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7" name="Google Shape;217;p24"/>
          <p:cNvCxnSpPr/>
          <p:nvPr/>
        </p:nvCxnSpPr>
        <p:spPr>
          <a:xfrm>
            <a:off x="7429500" y="5541825"/>
            <a:ext cx="2372700" cy="17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5"/>
          <p:cNvSpPr txBox="1"/>
          <p:nvPr>
            <p:ph type="title"/>
          </p:nvPr>
        </p:nvSpPr>
        <p:spPr>
          <a:xfrm>
            <a:off x="886897" y="1365761"/>
            <a:ext cx="13483500" cy="21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9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Pengujian dan Evaluasi</a:t>
            </a:r>
            <a:endParaRPr sz="7200"/>
          </a:p>
        </p:txBody>
      </p:sp>
      <p:sp>
        <p:nvSpPr>
          <p:cNvPr id="223" name="Google Shape;223;p25"/>
          <p:cNvSpPr txBox="1"/>
          <p:nvPr/>
        </p:nvSpPr>
        <p:spPr>
          <a:xfrm>
            <a:off x="3082713" y="6375725"/>
            <a:ext cx="5356200" cy="19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35052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Usability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635" lvl="0" marL="12065" marR="5080" rtl="0" algn="ctr">
              <a:lnSpc>
                <a:spcPct val="140000"/>
              </a:lnSpc>
              <a:spcBef>
                <a:spcPts val="605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Mengukur persepsi kegunaan dan preferensi sistem melalui kuesioner User Experience Questionnaire (UEQ).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9072424" y="6146648"/>
            <a:ext cx="4582800" cy="22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283200">
            <a:spAutoFit/>
          </a:bodyPr>
          <a:lstStyle/>
          <a:p>
            <a:pPr indent="0" lvl="0" marL="15367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Evaluasi Pakar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634" lvl="0" marL="12700" marR="5080" rtl="0" algn="ctr">
              <a:lnSpc>
                <a:spcPct val="140000"/>
              </a:lnSpc>
              <a:spcBef>
                <a:spcPts val="45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Mengevaluasi potensi aplikasi simulasi klinis melalui umpan balik ahli medis berpengalaman.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5" name="Google Shape;22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66663" y="3542809"/>
            <a:ext cx="2788275" cy="278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68313" y="3498159"/>
            <a:ext cx="2743388" cy="2743388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8" name="Google Shape;228;p25"/>
          <p:cNvSpPr txBox="1"/>
          <p:nvPr/>
        </p:nvSpPr>
        <p:spPr>
          <a:xfrm>
            <a:off x="0" y="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Geometri mesh diklasifikasikan berdasarkan sisi bidang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/>
          <p:nvPr>
            <p:ph type="title"/>
          </p:nvPr>
        </p:nvSpPr>
        <p:spPr>
          <a:xfrm>
            <a:off x="886897" y="1365761"/>
            <a:ext cx="13483500" cy="21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9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Latar Belakang</a:t>
            </a:r>
            <a:endParaRPr sz="7200"/>
          </a:p>
        </p:txBody>
      </p:sp>
      <p:sp>
        <p:nvSpPr>
          <p:cNvPr id="67" name="Google Shape;67;p8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8" name="Google Shape;68;p8" title="VSP.excalidra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3750" y="2992550"/>
            <a:ext cx="4057349" cy="2876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8" title="FREEHAND.excalidra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6469" y="3310113"/>
            <a:ext cx="4108506" cy="23094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Google Shape;70;p8"/>
          <p:cNvCxnSpPr/>
          <p:nvPr/>
        </p:nvCxnSpPr>
        <p:spPr>
          <a:xfrm>
            <a:off x="7053325" y="4572000"/>
            <a:ext cx="30243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" name="Google Shape;71;p8"/>
          <p:cNvSpPr txBox="1"/>
          <p:nvPr/>
        </p:nvSpPr>
        <p:spPr>
          <a:xfrm>
            <a:off x="1908675" y="2821050"/>
            <a:ext cx="3584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Metode FreeHand</a:t>
            </a:r>
            <a:endParaRPr b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2" name="Google Shape;72;p8"/>
          <p:cNvSpPr txBox="1"/>
          <p:nvPr/>
        </p:nvSpPr>
        <p:spPr>
          <a:xfrm>
            <a:off x="10223325" y="2315450"/>
            <a:ext cx="6418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Metode Virtual Surgical Planning</a:t>
            </a:r>
            <a:endParaRPr b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3" name="Google Shape;73;p8"/>
          <p:cNvSpPr txBox="1"/>
          <p:nvPr/>
        </p:nvSpPr>
        <p:spPr>
          <a:xfrm>
            <a:off x="1748525" y="5960250"/>
            <a:ext cx="48585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Keterbatasan:</a:t>
            </a:r>
            <a:endParaRPr b="1" sz="30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-Akurasi rendah</a:t>
            </a:r>
            <a:endParaRPr b="1" sz="30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-Kompleksitas tinggi</a:t>
            </a:r>
            <a:endParaRPr b="1" sz="30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4" name="Google Shape;74;p8"/>
          <p:cNvSpPr txBox="1"/>
          <p:nvPr/>
        </p:nvSpPr>
        <p:spPr>
          <a:xfrm>
            <a:off x="10223325" y="6171938"/>
            <a:ext cx="78912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Keterbatasan:</a:t>
            </a:r>
            <a:endParaRPr b="1" sz="30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-Waktu persiapan yang lama</a:t>
            </a:r>
            <a:endParaRPr b="1" sz="30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-Fleksibilitas rendah</a:t>
            </a:r>
            <a:endParaRPr b="1" sz="30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-Bergantung pada panduan cetakan 3D</a:t>
            </a:r>
            <a:endParaRPr b="1" sz="30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-Membutuhkan bantuan insinyur</a:t>
            </a:r>
            <a:endParaRPr b="1" sz="30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/>
          <p:nvPr>
            <p:ph type="title"/>
          </p:nvPr>
        </p:nvSpPr>
        <p:spPr>
          <a:xfrm>
            <a:off x="886897" y="1365761"/>
            <a:ext cx="13483500" cy="14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9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Estimasi Partisipan</a:t>
            </a:r>
            <a:endParaRPr sz="7200"/>
          </a:p>
        </p:txBody>
      </p:sp>
      <p:sp>
        <p:nvSpPr>
          <p:cNvPr id="234" name="Google Shape;234;p26"/>
          <p:cNvSpPr txBox="1"/>
          <p:nvPr>
            <p:ph idx="12" type="sldNum"/>
          </p:nvPr>
        </p:nvSpPr>
        <p:spPr>
          <a:xfrm>
            <a:off x="17723804" y="9707277"/>
            <a:ext cx="2361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5" name="Google Shape;235;p26"/>
          <p:cNvSpPr txBox="1"/>
          <p:nvPr/>
        </p:nvSpPr>
        <p:spPr>
          <a:xfrm>
            <a:off x="0" y="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Geometri mesh diklasifikasikan berdasarkan sisi bidang</a:t>
            </a:r>
            <a:endParaRPr/>
          </a:p>
        </p:txBody>
      </p:sp>
      <p:graphicFrame>
        <p:nvGraphicFramePr>
          <p:cNvPr id="236" name="Google Shape;236;p26"/>
          <p:cNvGraphicFramePr/>
          <p:nvPr/>
        </p:nvGraphicFramePr>
        <p:xfrm>
          <a:off x="7706400" y="303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{B8850B09-AE62-4B88-8484-B7A47C776EF8}</a:tableStyleId>
              </a:tblPr>
              <a:tblGrid>
                <a:gridCol w="3699775"/>
                <a:gridCol w="3699775"/>
              </a:tblGrid>
              <a:tr h="766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Skala UEQ</a:t>
                      </a:r>
                      <a:endParaRPr b="1"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Estimasi Jumlah Responden Minimum</a:t>
                      </a:r>
                      <a:endParaRPr b="1"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6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Daya Tarik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6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Kejelasan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6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Efisiensi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6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Ketepatan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6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Stimulasi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666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Kebaruan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8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7" name="Google Shape;237;p26"/>
          <p:cNvSpPr txBox="1"/>
          <p:nvPr/>
        </p:nvSpPr>
        <p:spPr>
          <a:xfrm>
            <a:off x="886900" y="3980100"/>
            <a:ext cx="52194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Precision = 0,5; </a:t>
            </a:r>
            <a:endParaRPr sz="3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Error Probability = 0,05</a:t>
            </a:r>
            <a:endParaRPr sz="4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7"/>
          <p:cNvSpPr txBox="1"/>
          <p:nvPr>
            <p:ph type="title"/>
          </p:nvPr>
        </p:nvSpPr>
        <p:spPr>
          <a:xfrm>
            <a:off x="886897" y="1829963"/>
            <a:ext cx="96285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Hasil Pengujian	 </a:t>
            </a:r>
            <a:r>
              <a:rPr i="1" lang="en-US">
                <a:latin typeface="Trebuchet MS"/>
                <a:ea typeface="Trebuchet MS"/>
                <a:cs typeface="Trebuchet MS"/>
                <a:sym typeface="Trebuchet MS"/>
              </a:rPr>
              <a:t>Usability</a:t>
            </a:r>
            <a:endParaRPr/>
          </a:p>
        </p:txBody>
      </p:sp>
      <p:sp>
        <p:nvSpPr>
          <p:cNvPr id="243" name="Google Shape;243;p27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44" name="Google Shape;244;p27"/>
          <p:cNvGraphicFramePr/>
          <p:nvPr/>
        </p:nvGraphicFramePr>
        <p:xfrm>
          <a:off x="1779100" y="2873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{B8850B09-AE62-4B88-8484-B7A47C776EF8}</a:tableStyleId>
              </a:tblPr>
              <a:tblGrid>
                <a:gridCol w="732900"/>
                <a:gridCol w="560450"/>
                <a:gridCol w="488600"/>
                <a:gridCol w="488600"/>
                <a:gridCol w="488600"/>
                <a:gridCol w="488600"/>
                <a:gridCol w="488600"/>
                <a:gridCol w="488600"/>
                <a:gridCol w="488600"/>
                <a:gridCol w="488600"/>
                <a:gridCol w="560450"/>
                <a:gridCol w="560450"/>
                <a:gridCol w="560450"/>
                <a:gridCol w="560450"/>
                <a:gridCol w="560450"/>
                <a:gridCol w="560450"/>
                <a:gridCol w="560450"/>
                <a:gridCol w="560450"/>
                <a:gridCol w="560450"/>
                <a:gridCol w="560450"/>
                <a:gridCol w="560450"/>
                <a:gridCol w="560450"/>
                <a:gridCol w="560450"/>
                <a:gridCol w="560450"/>
                <a:gridCol w="560450"/>
                <a:gridCol w="560450"/>
                <a:gridCol w="560450"/>
              </a:tblGrid>
              <a:tr h="633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7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i="1" sz="27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 gridSpan="26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1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Penilaian Pernyataan</a:t>
                      </a:r>
                      <a:endParaRPr i="1" sz="21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531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User</a:t>
                      </a:r>
                      <a:endParaRPr i="1"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13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15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17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21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22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23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24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25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</a:t>
                      </a:r>
                      <a:endParaRPr sz="20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</a:tr>
              <a:tr h="531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 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1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0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>
            <p:ph type="title"/>
          </p:nvPr>
        </p:nvSpPr>
        <p:spPr>
          <a:xfrm>
            <a:off x="886897" y="1829963"/>
            <a:ext cx="96285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Hasil Pengujian	 </a:t>
            </a:r>
            <a:r>
              <a:rPr i="1" lang="en-US">
                <a:latin typeface="Trebuchet MS"/>
                <a:ea typeface="Trebuchet MS"/>
                <a:cs typeface="Trebuchet MS"/>
                <a:sym typeface="Trebuchet MS"/>
              </a:rPr>
              <a:t>Usability</a:t>
            </a:r>
            <a:endParaRPr/>
          </a:p>
        </p:txBody>
      </p:sp>
      <p:sp>
        <p:nvSpPr>
          <p:cNvPr id="250" name="Google Shape;250;p28"/>
          <p:cNvSpPr txBox="1"/>
          <p:nvPr>
            <p:ph idx="12" type="sldNum"/>
          </p:nvPr>
        </p:nvSpPr>
        <p:spPr>
          <a:xfrm>
            <a:off x="17723804" y="9707277"/>
            <a:ext cx="2361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51" name="Google Shape;251;p28"/>
          <p:cNvGraphicFramePr/>
          <p:nvPr/>
        </p:nvGraphicFramePr>
        <p:xfrm>
          <a:off x="1882288" y="2766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{B8850B09-AE62-4B88-8484-B7A47C776EF8}</a:tableStyleId>
              </a:tblPr>
              <a:tblGrid>
                <a:gridCol w="724050"/>
                <a:gridCol w="553675"/>
                <a:gridCol w="440100"/>
                <a:gridCol w="511100"/>
                <a:gridCol w="468500"/>
                <a:gridCol w="468500"/>
                <a:gridCol w="525300"/>
                <a:gridCol w="482700"/>
                <a:gridCol w="496900"/>
                <a:gridCol w="440100"/>
                <a:gridCol w="553675"/>
                <a:gridCol w="553675"/>
                <a:gridCol w="553675"/>
                <a:gridCol w="553675"/>
                <a:gridCol w="553675"/>
                <a:gridCol w="553675"/>
                <a:gridCol w="553675"/>
                <a:gridCol w="553675"/>
                <a:gridCol w="553675"/>
                <a:gridCol w="553675"/>
                <a:gridCol w="553675"/>
                <a:gridCol w="553675"/>
                <a:gridCol w="553675"/>
                <a:gridCol w="553675"/>
                <a:gridCol w="567875"/>
                <a:gridCol w="539500"/>
                <a:gridCol w="553675"/>
              </a:tblGrid>
              <a:tr h="6503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5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endParaRPr i="1" sz="25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 gridSpan="26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Transformasi </a:t>
                      </a:r>
                      <a:r>
                        <a:rPr i="1" lang="en-US" sz="220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Penilaian Pernyataan</a:t>
                      </a:r>
                      <a:endParaRPr i="1" sz="220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54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User</a:t>
                      </a:r>
                      <a:endParaRPr i="1"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12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13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15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16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17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18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19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21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22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23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24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25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26</a:t>
                      </a:r>
                      <a:endParaRPr sz="2150">
                        <a:solidFill>
                          <a:srgbClr val="FFFFFF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A6A6"/>
                    </a:solidFill>
                  </a:tcPr>
                </a:tc>
              </a:tr>
              <a:tr h="54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54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5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215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/>
          <p:nvPr>
            <p:ph type="title"/>
          </p:nvPr>
        </p:nvSpPr>
        <p:spPr>
          <a:xfrm>
            <a:off x="886897" y="1829963"/>
            <a:ext cx="96285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Hasil Pengujian	 </a:t>
            </a:r>
            <a:r>
              <a:rPr i="1" lang="en-US">
                <a:latin typeface="Trebuchet MS"/>
                <a:ea typeface="Trebuchet MS"/>
                <a:cs typeface="Trebuchet MS"/>
                <a:sym typeface="Trebuchet MS"/>
              </a:rPr>
              <a:t>Usability</a:t>
            </a:r>
            <a:endParaRPr/>
          </a:p>
        </p:txBody>
      </p:sp>
      <p:sp>
        <p:nvSpPr>
          <p:cNvPr id="257" name="Google Shape;257;p29"/>
          <p:cNvSpPr txBox="1"/>
          <p:nvPr>
            <p:ph idx="12" type="sldNum"/>
          </p:nvPr>
        </p:nvSpPr>
        <p:spPr>
          <a:xfrm>
            <a:off x="17723804" y="9707277"/>
            <a:ext cx="2361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58" name="Google Shape;258;p29"/>
          <p:cNvGraphicFramePr/>
          <p:nvPr/>
        </p:nvGraphicFramePr>
        <p:xfrm>
          <a:off x="578138" y="3434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{B8850B09-AE62-4B88-8484-B7A47C776EF8}</a:tableStyleId>
              </a:tblPr>
              <a:tblGrid>
                <a:gridCol w="1868700"/>
                <a:gridCol w="1646225"/>
                <a:gridCol w="1646225"/>
                <a:gridCol w="1868700"/>
                <a:gridCol w="1646225"/>
                <a:gridCol w="1646225"/>
              </a:tblGrid>
              <a:tr h="10453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Kategori</a:t>
                      </a:r>
                      <a:endParaRPr b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Nilai Rata-rata</a:t>
                      </a:r>
                      <a:endParaRPr b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Keterangan</a:t>
                      </a:r>
                      <a:endParaRPr b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Aspek UEQ</a:t>
                      </a:r>
                      <a:endParaRPr b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Nilai Rata-rata</a:t>
                      </a:r>
                      <a:endParaRPr b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Keterangan</a:t>
                      </a:r>
                      <a:endParaRPr b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0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Daya tarik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1.63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Positif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Daya tarik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1.633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Positif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0500"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Pragmatis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1.52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Positif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Kejelasan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1.475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Positif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050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Efisiensi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1.400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Positif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050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Ketepatan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1.675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Positif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0500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Hedonis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1.94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Positif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Stimulasi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1.975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Positif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050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Kebaruan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1.900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Positif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59" name="Google Shape;25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0437" y="3434302"/>
            <a:ext cx="6809425" cy="370755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9"/>
          <p:cNvSpPr txBox="1"/>
          <p:nvPr/>
        </p:nvSpPr>
        <p:spPr>
          <a:xfrm>
            <a:off x="2727850" y="8409850"/>
            <a:ext cx="59466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Hasil Perhitungan Skor UEQ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1" name="Google Shape;261;p29"/>
          <p:cNvSpPr txBox="1"/>
          <p:nvPr/>
        </p:nvSpPr>
        <p:spPr>
          <a:xfrm>
            <a:off x="11331838" y="7532125"/>
            <a:ext cx="59466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Distribusi Skor UEQ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0"/>
          <p:cNvSpPr txBox="1"/>
          <p:nvPr>
            <p:ph type="title"/>
          </p:nvPr>
        </p:nvSpPr>
        <p:spPr>
          <a:xfrm>
            <a:off x="886897" y="1829963"/>
            <a:ext cx="9628500" cy="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Hasil Pengujian	 </a:t>
            </a:r>
            <a:r>
              <a:rPr i="1" lang="en-US">
                <a:latin typeface="Trebuchet MS"/>
                <a:ea typeface="Trebuchet MS"/>
                <a:cs typeface="Trebuchet MS"/>
                <a:sym typeface="Trebuchet MS"/>
              </a:rPr>
              <a:t>Usability</a:t>
            </a:r>
            <a:endParaRPr/>
          </a:p>
        </p:txBody>
      </p:sp>
      <p:sp>
        <p:nvSpPr>
          <p:cNvPr id="267" name="Google Shape;267;p30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68" name="Google Shape;268;p30"/>
          <p:cNvGraphicFramePr/>
          <p:nvPr/>
        </p:nvGraphicFramePr>
        <p:xfrm>
          <a:off x="607438" y="3646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{B8850B09-AE62-4B88-8484-B7A47C776EF8}</a:tableStyleId>
              </a:tblPr>
              <a:tblGrid>
                <a:gridCol w="2066925"/>
                <a:gridCol w="2066925"/>
                <a:gridCol w="2066925"/>
              </a:tblGrid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Aspek UEQ</a:t>
                      </a:r>
                      <a:endParaRPr b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Nilai Rata-rata</a:t>
                      </a:r>
                      <a:endParaRPr b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Keterangan</a:t>
                      </a:r>
                      <a:endParaRPr b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Daya tarik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1.63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Good</a:t>
                      </a:r>
                      <a:endParaRPr i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Kejelasan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1.48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Above average</a:t>
                      </a:r>
                      <a:endParaRPr i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Efisiensi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1.40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Above average</a:t>
                      </a:r>
                      <a:endParaRPr i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Ketepatan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1.68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Good</a:t>
                      </a:r>
                      <a:endParaRPr i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Stimulasi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1.98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Excellent</a:t>
                      </a:r>
                      <a:endParaRPr i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Kebaruan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1.90</a:t>
                      </a:r>
                      <a:endParaRPr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2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Excellent</a:t>
                      </a:r>
                      <a:endParaRPr i="1" sz="22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68575" marL="68575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69" name="Google Shape;2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8663" y="3595053"/>
            <a:ext cx="10771899" cy="3155644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0"/>
          <p:cNvSpPr txBox="1"/>
          <p:nvPr/>
        </p:nvSpPr>
        <p:spPr>
          <a:xfrm>
            <a:off x="256790" y="7758150"/>
            <a:ext cx="69021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Perbandingan dengan </a:t>
            </a:r>
            <a:r>
              <a:rPr i="1" lang="en-US" sz="3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Benchmark</a:t>
            </a:r>
            <a:endParaRPr i="1"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1" name="Google Shape;271;p30"/>
          <p:cNvSpPr txBox="1"/>
          <p:nvPr/>
        </p:nvSpPr>
        <p:spPr>
          <a:xfrm>
            <a:off x="8843552" y="6857800"/>
            <a:ext cx="69021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Grafik Benchmark UEQ</a:t>
            </a:r>
            <a:endParaRPr i="1" sz="3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3916" y="3068141"/>
            <a:ext cx="16260165" cy="608156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1"/>
          <p:cNvSpPr txBox="1"/>
          <p:nvPr>
            <p:ph type="title"/>
          </p:nvPr>
        </p:nvSpPr>
        <p:spPr>
          <a:xfrm>
            <a:off x="886897" y="1365761"/>
            <a:ext cx="13483590" cy="2132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4769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Hasil Evaluasi Pakar</a:t>
            </a:r>
            <a:endParaRPr/>
          </a:p>
        </p:txBody>
      </p:sp>
      <p:sp>
        <p:nvSpPr>
          <p:cNvPr id="278" name="Google Shape;278;p31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9" name="Google Shape;279;p31"/>
          <p:cNvSpPr txBox="1"/>
          <p:nvPr/>
        </p:nvSpPr>
        <p:spPr>
          <a:xfrm>
            <a:off x="1636817" y="3936287"/>
            <a:ext cx="3044825" cy="9645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6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Dokter </a:t>
            </a:r>
            <a:r>
              <a:rPr b="1" lang="en-US" sz="2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spesialis bedah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89535" rtl="0" algn="l">
              <a:lnSpc>
                <a:spcPct val="100000"/>
              </a:lnSpc>
              <a:spcBef>
                <a:spcPts val="1055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onkologi kepala-leher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0" name="Google Shape;280;p31"/>
          <p:cNvSpPr txBox="1"/>
          <p:nvPr/>
        </p:nvSpPr>
        <p:spPr>
          <a:xfrm>
            <a:off x="6129303" y="3857986"/>
            <a:ext cx="5559300" cy="11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67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Uji aplikasi pada kasus uji mandibula pasien yang telah menjalani rekonstruksi mandibula sebelumnya oleh dokter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1" name="Google Shape;281;p31"/>
          <p:cNvSpPr txBox="1"/>
          <p:nvPr/>
        </p:nvSpPr>
        <p:spPr>
          <a:xfrm>
            <a:off x="13323625" y="3765150"/>
            <a:ext cx="3274800" cy="16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-635" lvl="0" marL="12065" marR="508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Sangat tertarik</a:t>
            </a:r>
            <a:r>
              <a:rPr lang="en-US" sz="20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, dan dirasa sudah memenuhi kebutuhan dasar. Namun, diberikan saran pengembangan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2" name="Google Shape;282;p31"/>
          <p:cNvSpPr txBox="1"/>
          <p:nvPr/>
        </p:nvSpPr>
        <p:spPr>
          <a:xfrm>
            <a:off x="1632975" y="6575254"/>
            <a:ext cx="6297930" cy="2073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Aplikasi menunjukkan </a:t>
            </a:r>
            <a:r>
              <a:rPr b="1" lang="en-US" sz="24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potensi </a:t>
            </a:r>
            <a:r>
              <a:rPr lang="en-US" sz="24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besar untuk eksplorasi klinis </a:t>
            </a:r>
            <a:r>
              <a:rPr b="1" lang="en-US" sz="24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awal</a:t>
            </a:r>
            <a:r>
              <a:rPr lang="en-US" sz="24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, dan masukan ini menjadi arah penting untuk pengembangan </a:t>
            </a:r>
            <a:r>
              <a:rPr b="1" lang="en-US" sz="24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lanjutan</a:t>
            </a:r>
            <a:r>
              <a:rPr lang="en-US" sz="24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3" name="Google Shape;283;p31"/>
          <p:cNvSpPr txBox="1"/>
          <p:nvPr/>
        </p:nvSpPr>
        <p:spPr>
          <a:xfrm>
            <a:off x="9453574" y="6495870"/>
            <a:ext cx="7220100" cy="9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34600">
            <a:spAutoFit/>
          </a:bodyPr>
          <a:lstStyle/>
          <a:p>
            <a:pPr indent="-368300" lvl="0" marL="457200" marR="508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2200"/>
              <a:buFont typeface="Trebuchet MS"/>
              <a:buChar char="-"/>
            </a:pPr>
            <a:r>
              <a:rPr lang="en-US" sz="2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Menambahkan fitur visualisasi graft fibula </a:t>
            </a:r>
            <a:endParaRPr sz="2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0" marL="457200" marR="508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2200"/>
              <a:buFont typeface="Trebuchet MS"/>
              <a:buChar char="-"/>
            </a:pPr>
            <a:r>
              <a:rPr lang="en-US" sz="2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Menambahkan pilihan model mandibula utuh </a:t>
            </a:r>
            <a:endParaRPr sz="2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2"/>
          <p:cNvSpPr txBox="1"/>
          <p:nvPr>
            <p:ph type="title"/>
          </p:nvPr>
        </p:nvSpPr>
        <p:spPr>
          <a:xfrm>
            <a:off x="886897" y="1658259"/>
            <a:ext cx="5970270" cy="12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Kesimpulan</a:t>
            </a:r>
            <a:endParaRPr sz="8000"/>
          </a:p>
        </p:txBody>
      </p:sp>
      <p:sp>
        <p:nvSpPr>
          <p:cNvPr id="289" name="Google Shape;289;p32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0" name="Google Shape;290;p32"/>
          <p:cNvSpPr txBox="1"/>
          <p:nvPr/>
        </p:nvSpPr>
        <p:spPr>
          <a:xfrm>
            <a:off x="886900" y="3199050"/>
            <a:ext cx="16067700" cy="27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1800" lvl="0" marL="457200" marR="508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3200"/>
              <a:buFont typeface="Trebuchet MS"/>
              <a:buAutoNum type="arabicPeriod"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Aplikasi XR untuk perencanaan osteotomi fibula berhasil dikembangkan menggunakan Unity–PolySpatial dan dijalankan pada visionOS melalui RealityKit.</a:t>
            </a:r>
            <a:endParaRPr b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31800" lvl="0" marL="457200" marR="508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3200"/>
              <a:buFont typeface="Trebuchet MS"/>
              <a:buAutoNum type="arabicPeriod"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Evaluasi menunjukkan user experience yang positif, dengan kebutuhan peningkatan pada aspek kejelasan dan efisiensi interaksi.</a:t>
            </a:r>
            <a:endParaRPr b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3"/>
          <p:cNvSpPr txBox="1"/>
          <p:nvPr>
            <p:ph type="title"/>
          </p:nvPr>
        </p:nvSpPr>
        <p:spPr>
          <a:xfrm>
            <a:off x="886897" y="1658288"/>
            <a:ext cx="2913380" cy="12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Saran</a:t>
            </a:r>
            <a:endParaRPr sz="8000"/>
          </a:p>
        </p:txBody>
      </p:sp>
      <p:sp>
        <p:nvSpPr>
          <p:cNvPr id="296" name="Google Shape;296;p33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7" name="Google Shape;297;p33"/>
          <p:cNvSpPr txBox="1"/>
          <p:nvPr/>
        </p:nvSpPr>
        <p:spPr>
          <a:xfrm>
            <a:off x="886900" y="3025875"/>
            <a:ext cx="16344600" cy="55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31800" lvl="0" marL="457200" marR="508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3200"/>
              <a:buFont typeface="Trebuchet MS"/>
              <a:buAutoNum type="arabicPeriod"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Libatkan lebih banyak partisipan, termasuk tenaga medis, untuk hasil pengujian yang lebih representatif.</a:t>
            </a:r>
            <a:endParaRPr b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31800" lvl="0" marL="457200" marR="508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3200"/>
              <a:buFont typeface="Trebuchet MS"/>
              <a:buAutoNum type="arabicPeriod"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Uji dalam simulasi klinis guna menilai efektivitas, ergonomi, dan alur kerja medis.</a:t>
            </a:r>
            <a:endParaRPr b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31800" lvl="0" marL="457200" marR="508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3200"/>
              <a:buFont typeface="Trebuchet MS"/>
              <a:buAutoNum type="arabicPeriod"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Menambahkan fitur visualisasi graft fibula yang terintegrasi dengan mandibula yang telah dipotong agar meningkatkan akurasi perencanaan rekonstruksi.</a:t>
            </a:r>
            <a:endParaRPr b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31800" lvl="0" marL="457200" marR="508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3200"/>
              <a:buFont typeface="Trebuchet MS"/>
              <a:buAutoNum type="arabicPeriod"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Menambahkan pilihan model mandibula utuh memungkinkan aplikasi menangani kasus defek yang terletak di bagian tengah maupun menyebar ke sisi kanan atau kiri</a:t>
            </a:r>
            <a:endParaRPr b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34" title="Screenshot 2025-12-12 at 11.43.59.png"/>
          <p:cNvPicPr preferRelativeResize="0"/>
          <p:nvPr/>
        </p:nvPicPr>
        <p:blipFill rotWithShape="1">
          <a:blip r:embed="rId3">
            <a:alphaModFix amt="50000"/>
          </a:blip>
          <a:srcRect b="0" l="9069" r="4305" t="0"/>
          <a:stretch/>
        </p:blipFill>
        <p:spPr>
          <a:xfrm>
            <a:off x="9464675" y="2006425"/>
            <a:ext cx="4977152" cy="332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4" title="Screenshot 2025-12-12 at 10.43.03.png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3958400" y="2006425"/>
            <a:ext cx="5506273" cy="3323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34" title="WhatsApp Image 2025-12-18 at 15.38.53.jpeg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9464675" y="5330150"/>
            <a:ext cx="4977152" cy="358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4" title="WhatsApp Image 2025-12-18 at 15.38.53-2.jpeg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3958400" y="5330150"/>
            <a:ext cx="5506276" cy="3587826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4"/>
          <p:cNvSpPr txBox="1"/>
          <p:nvPr>
            <p:ph type="title"/>
          </p:nvPr>
        </p:nvSpPr>
        <p:spPr>
          <a:xfrm>
            <a:off x="5802260" y="4443984"/>
            <a:ext cx="6318885" cy="12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Terima kasih</a:t>
            </a:r>
            <a:endParaRPr sz="8000"/>
          </a:p>
        </p:txBody>
      </p:sp>
      <p:sp>
        <p:nvSpPr>
          <p:cNvPr id="307" name="Google Shape;307;p34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13" name="Google Shape;313;p35" title="Screenshot 2025-12-12 at 11.43.59.png"/>
          <p:cNvPicPr preferRelativeResize="0"/>
          <p:nvPr/>
        </p:nvPicPr>
        <p:blipFill rotWithShape="1">
          <a:blip r:embed="rId3">
            <a:alphaModFix amt="50000"/>
          </a:blip>
          <a:srcRect b="0" l="9069" r="4305" t="0"/>
          <a:stretch/>
        </p:blipFill>
        <p:spPr>
          <a:xfrm>
            <a:off x="9464675" y="2006425"/>
            <a:ext cx="4977152" cy="332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5" title="Screenshot 2025-12-12 at 10.43.03.png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3958400" y="2006425"/>
            <a:ext cx="5506273" cy="3323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5" title="WhatsApp Image 2025-12-18 at 15.38.53.jpeg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9464675" y="5330150"/>
            <a:ext cx="4977152" cy="358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5" title="WhatsApp Image 2025-12-18 at 15.38.53-2.jpeg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3958400" y="5330150"/>
            <a:ext cx="5506276" cy="3587826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5">
            <a:hlinkClick r:id="rId7"/>
          </p:cNvPr>
          <p:cNvSpPr txBox="1"/>
          <p:nvPr>
            <p:ph type="title"/>
          </p:nvPr>
        </p:nvSpPr>
        <p:spPr>
          <a:xfrm>
            <a:off x="3784351" y="4521450"/>
            <a:ext cx="10719300" cy="12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/>
              <a:t>Video demo aplikasi</a:t>
            </a:r>
            <a:endParaRPr sz="8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/>
          <p:nvPr>
            <p:ph type="title"/>
          </p:nvPr>
        </p:nvSpPr>
        <p:spPr>
          <a:xfrm>
            <a:off x="886897" y="1365761"/>
            <a:ext cx="13483590" cy="2132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8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Latar Belakang</a:t>
            </a:r>
            <a:endParaRPr sz="7200"/>
          </a:p>
        </p:txBody>
      </p:sp>
      <p:sp>
        <p:nvSpPr>
          <p:cNvPr id="80" name="Google Shape;80;p9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1" name="Google Shape;81;p9" title="FREEHAND.excalidraw-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6525" y="1516300"/>
            <a:ext cx="7874351" cy="78637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9"/>
          <p:cNvSpPr txBox="1"/>
          <p:nvPr/>
        </p:nvSpPr>
        <p:spPr>
          <a:xfrm>
            <a:off x="2599625" y="3120250"/>
            <a:ext cx="4084200" cy="13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Pendekatan Metode </a:t>
            </a:r>
            <a:r>
              <a:rPr b="1" i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Extended Reality</a:t>
            </a:r>
            <a:endParaRPr b="1" i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 txBox="1"/>
          <p:nvPr>
            <p:ph type="title"/>
          </p:nvPr>
        </p:nvSpPr>
        <p:spPr>
          <a:xfrm>
            <a:off x="886897" y="1365761"/>
            <a:ext cx="13483590" cy="2132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8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Latar Belakang</a:t>
            </a:r>
            <a:endParaRPr sz="7200"/>
          </a:p>
        </p:txBody>
      </p:sp>
      <p:sp>
        <p:nvSpPr>
          <p:cNvPr id="88" name="Google Shape;88;p10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9" name="Google Shape;8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32850" y="3217449"/>
            <a:ext cx="3852101" cy="38521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0" name="Google Shape;90;p10"/>
          <p:cNvCxnSpPr/>
          <p:nvPr/>
        </p:nvCxnSpPr>
        <p:spPr>
          <a:xfrm>
            <a:off x="7821450" y="5149650"/>
            <a:ext cx="289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" name="Google Shape;91;p10"/>
          <p:cNvSpPr/>
          <p:nvPr/>
        </p:nvSpPr>
        <p:spPr>
          <a:xfrm>
            <a:off x="10712250" y="4600350"/>
            <a:ext cx="3642900" cy="1086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0"/>
          <p:cNvSpPr txBox="1"/>
          <p:nvPr/>
        </p:nvSpPr>
        <p:spPr>
          <a:xfrm>
            <a:off x="11624850" y="4811100"/>
            <a:ext cx="18177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508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visionOS</a:t>
            </a:r>
            <a:endParaRPr b="1" i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"/>
          <p:cNvSpPr txBox="1"/>
          <p:nvPr/>
        </p:nvSpPr>
        <p:spPr>
          <a:xfrm>
            <a:off x="1044024" y="3372271"/>
            <a:ext cx="16447800" cy="25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-431800" lvl="0" marL="457200" marR="508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3200"/>
              <a:buFont typeface="Trebuchet MS"/>
              <a:buAutoNum type="arabicPeriod"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Bagaimana desain dan implementasi aplikasi XR berbasis visionOS untuk perencanaan osteotomi fibula dalam rekonstruksi mandibula?</a:t>
            </a:r>
            <a:endParaRPr b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431800" lvl="0" marL="457200" marR="508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72F57"/>
              </a:buClr>
              <a:buSzPts val="3200"/>
              <a:buFont typeface="Trebuchet MS"/>
              <a:buAutoNum type="arabicPeriod"/>
            </a:pP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Bagaimana tingkat evaluasi </a:t>
            </a:r>
            <a:r>
              <a:rPr b="1" i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usability</a:t>
            </a:r>
            <a:r>
              <a:rPr b="1" lang="en-US" sz="32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 terhadap aplikasi XR sebagai media perencanaan osteotomi mandibula berdasarkan evaluasi pengalaman pengguna?</a:t>
            </a:r>
            <a:endParaRPr b="1" sz="3200">
              <a:solidFill>
                <a:srgbClr val="172F57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9" name="Google Shape;99;p11"/>
          <p:cNvSpPr txBox="1"/>
          <p:nvPr>
            <p:ph type="title"/>
          </p:nvPr>
        </p:nvSpPr>
        <p:spPr>
          <a:xfrm>
            <a:off x="886897" y="1726970"/>
            <a:ext cx="8208645" cy="1122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Rumusan Masalah</a:t>
            </a:r>
            <a:endParaRPr sz="7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2"/>
          <p:cNvSpPr txBox="1"/>
          <p:nvPr>
            <p:ph type="title"/>
          </p:nvPr>
        </p:nvSpPr>
        <p:spPr>
          <a:xfrm>
            <a:off x="886897" y="1365761"/>
            <a:ext cx="13483500" cy="21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3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Rancangan</a:t>
            </a:r>
            <a:endParaRPr sz="7200"/>
          </a:p>
          <a:p>
            <a:pPr indent="0" lvl="0" marL="98425" rtl="0" algn="l">
              <a:lnSpc>
                <a:spcPct val="100000"/>
              </a:lnSpc>
              <a:spcBef>
                <a:spcPts val="1265"/>
              </a:spcBef>
              <a:spcAft>
                <a:spcPts val="0"/>
              </a:spcAft>
              <a:buNone/>
            </a:pPr>
            <a:r>
              <a:rPr lang="en-US" sz="3200"/>
              <a:t>Alur Aplikasi XR</a:t>
            </a:r>
            <a:endParaRPr sz="3200"/>
          </a:p>
        </p:txBody>
      </p:sp>
      <p:sp>
        <p:nvSpPr>
          <p:cNvPr id="105" name="Google Shape;105;p12"/>
          <p:cNvSpPr txBox="1"/>
          <p:nvPr>
            <p:ph idx="12" type="sldNum"/>
          </p:nvPr>
        </p:nvSpPr>
        <p:spPr>
          <a:xfrm>
            <a:off x="17723804" y="9707277"/>
            <a:ext cx="236100" cy="2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6" name="Google Shape;106;p12" title="aluraplikasi.excalidraw-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4250" y="1716725"/>
            <a:ext cx="11559562" cy="7715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 txBox="1"/>
          <p:nvPr>
            <p:ph type="title"/>
          </p:nvPr>
        </p:nvSpPr>
        <p:spPr>
          <a:xfrm>
            <a:off x="886897" y="1365761"/>
            <a:ext cx="13483590" cy="2132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3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Rancangan</a:t>
            </a:r>
            <a:endParaRPr sz="7200"/>
          </a:p>
          <a:p>
            <a:pPr indent="0" lvl="0" marL="98425" rtl="0" algn="l">
              <a:lnSpc>
                <a:spcPct val="100000"/>
              </a:lnSpc>
              <a:spcBef>
                <a:spcPts val="1265"/>
              </a:spcBef>
              <a:spcAft>
                <a:spcPts val="0"/>
              </a:spcAft>
              <a:buNone/>
            </a:pPr>
            <a:r>
              <a:rPr lang="en-US" sz="3200"/>
              <a:t>Desain Aplikasi visionOS</a:t>
            </a:r>
            <a:endParaRPr sz="3200"/>
          </a:p>
        </p:txBody>
      </p:sp>
      <p:sp>
        <p:nvSpPr>
          <p:cNvPr id="112" name="Google Shape;112;p13"/>
          <p:cNvSpPr txBox="1"/>
          <p:nvPr/>
        </p:nvSpPr>
        <p:spPr>
          <a:xfrm>
            <a:off x="3215809" y="8362950"/>
            <a:ext cx="35223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Antarmuka awal</a:t>
            </a:r>
            <a:endParaRPr sz="2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3" name="Google Shape;113;p13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4" name="Google Shape;11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9850" y="3650601"/>
            <a:ext cx="7654224" cy="455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1325" y="3206426"/>
            <a:ext cx="7506071" cy="515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3"/>
          <p:cNvSpPr txBox="1"/>
          <p:nvPr/>
        </p:nvSpPr>
        <p:spPr>
          <a:xfrm>
            <a:off x="11653209" y="8362950"/>
            <a:ext cx="3522300" cy="8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Antarmuka Pemilihan Sisi Model</a:t>
            </a:r>
            <a:endParaRPr sz="28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4"/>
          <p:cNvSpPr txBox="1"/>
          <p:nvPr>
            <p:ph type="title"/>
          </p:nvPr>
        </p:nvSpPr>
        <p:spPr>
          <a:xfrm>
            <a:off x="886897" y="1365761"/>
            <a:ext cx="13483590" cy="21324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3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Rancangan</a:t>
            </a:r>
            <a:endParaRPr sz="7200"/>
          </a:p>
          <a:p>
            <a:pPr indent="0" lvl="0" marL="98425" rtl="0" algn="l">
              <a:lnSpc>
                <a:spcPct val="100000"/>
              </a:lnSpc>
              <a:spcBef>
                <a:spcPts val="1265"/>
              </a:spcBef>
              <a:spcAft>
                <a:spcPts val="0"/>
              </a:spcAft>
              <a:buNone/>
            </a:pPr>
            <a:r>
              <a:rPr lang="en-US" sz="3200"/>
              <a:t>Desain Aplikasi visionOS</a:t>
            </a:r>
            <a:endParaRPr sz="3200"/>
          </a:p>
        </p:txBody>
      </p:sp>
      <p:sp>
        <p:nvSpPr>
          <p:cNvPr id="122" name="Google Shape;122;p14"/>
          <p:cNvSpPr txBox="1"/>
          <p:nvPr>
            <p:ph idx="12" type="sldNum"/>
          </p:nvPr>
        </p:nvSpPr>
        <p:spPr>
          <a:xfrm>
            <a:off x="17723804" y="9707277"/>
            <a:ext cx="236219" cy="204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3" name="Google Shape;12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7925" y="2509075"/>
            <a:ext cx="9848949" cy="5636448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4"/>
          <p:cNvSpPr txBox="1"/>
          <p:nvPr/>
        </p:nvSpPr>
        <p:spPr>
          <a:xfrm>
            <a:off x="10135448" y="8275396"/>
            <a:ext cx="40329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550">
            <a:spAutoFit/>
          </a:bodyPr>
          <a:lstStyle/>
          <a:p>
            <a:pPr indent="0" lvl="0" marL="1454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5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Antarmuka kontrol</a:t>
            </a:r>
            <a:endParaRPr sz="3205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5"/>
          <p:cNvSpPr txBox="1"/>
          <p:nvPr>
            <p:ph type="title"/>
          </p:nvPr>
        </p:nvSpPr>
        <p:spPr>
          <a:xfrm>
            <a:off x="886897" y="1365761"/>
            <a:ext cx="13483500" cy="21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733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Rancangan</a:t>
            </a:r>
            <a:endParaRPr sz="7200"/>
          </a:p>
          <a:p>
            <a:pPr indent="0" lvl="0" marL="98425" rtl="0" algn="l">
              <a:lnSpc>
                <a:spcPct val="100000"/>
              </a:lnSpc>
              <a:spcBef>
                <a:spcPts val="1265"/>
              </a:spcBef>
              <a:spcAft>
                <a:spcPts val="0"/>
              </a:spcAft>
              <a:buNone/>
            </a:pPr>
            <a:r>
              <a:rPr lang="en-US" sz="3200"/>
              <a:t>Desain Aplikasi visionOS</a:t>
            </a:r>
            <a:endParaRPr sz="3200"/>
          </a:p>
        </p:txBody>
      </p:sp>
      <p:sp>
        <p:nvSpPr>
          <p:cNvPr id="130" name="Google Shape;130;p15"/>
          <p:cNvSpPr txBox="1"/>
          <p:nvPr>
            <p:ph idx="12" type="sldNum"/>
          </p:nvPr>
        </p:nvSpPr>
        <p:spPr>
          <a:xfrm>
            <a:off x="17723804" y="9707277"/>
            <a:ext cx="2361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1" name="Google Shape;13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06425" y="3239248"/>
            <a:ext cx="3157675" cy="432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5900" y="3753596"/>
            <a:ext cx="3257550" cy="363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5"/>
          <p:cNvSpPr txBox="1"/>
          <p:nvPr/>
        </p:nvSpPr>
        <p:spPr>
          <a:xfrm>
            <a:off x="971550" y="7562850"/>
            <a:ext cx="386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Objek utama</a:t>
            </a:r>
            <a:endParaRPr sz="2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4" name="Google Shape;134;p15"/>
          <p:cNvSpPr txBox="1"/>
          <p:nvPr/>
        </p:nvSpPr>
        <p:spPr>
          <a:xfrm>
            <a:off x="6841588" y="75628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Objek gizmo</a:t>
            </a:r>
            <a:endParaRPr sz="2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5" name="Google Shape;135;p15"/>
          <p:cNvSpPr txBox="1"/>
          <p:nvPr/>
        </p:nvSpPr>
        <p:spPr>
          <a:xfrm>
            <a:off x="11844350" y="7562850"/>
            <a:ext cx="4108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Objek bidang </a:t>
            </a:r>
            <a:r>
              <a:rPr b="1" i="1"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plane </a:t>
            </a:r>
            <a:r>
              <a:rPr b="1" lang="en-US" sz="2800">
                <a:solidFill>
                  <a:srgbClr val="172F57"/>
                </a:solidFill>
                <a:latin typeface="Trebuchet MS"/>
                <a:ea typeface="Trebuchet MS"/>
                <a:cs typeface="Trebuchet MS"/>
                <a:sym typeface="Trebuchet MS"/>
              </a:rPr>
              <a:t>potong dengan penggaris</a:t>
            </a:r>
            <a:endParaRPr sz="2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36" name="Google Shape;13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1050" y="3673174"/>
            <a:ext cx="3661091" cy="372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67886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